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6" r:id="rId5"/>
    <p:sldId id="257" r:id="rId6"/>
    <p:sldId id="267" r:id="rId7"/>
    <p:sldId id="268" r:id="rId8"/>
    <p:sldId id="269"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70" d="100"/>
          <a:sy n="70" d="100"/>
        </p:scale>
        <p:origin x="924" y="6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12/10/2022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12/10/2022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12/10/2022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12/10/2022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12/10/2022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12/10/2022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12/10/2022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12/10/2022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12/10/2022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atlassian.com/agile/scrum/roles" TargetMode="External"/><Relationship Id="rId2" Type="http://schemas.openxmlformats.org/officeDocument/2006/relationships/hyperlink" Target="https://medium.com/the-value-maximizers/the-scrum-master-tasks-accountabilities-skills-traits-916c22255580" TargetMode="External"/><Relationship Id="rId1" Type="http://schemas.openxmlformats.org/officeDocument/2006/relationships/slideLayout" Target="../slideLayouts/slideLayout2.xml"/><Relationship Id="rId4" Type="http://schemas.openxmlformats.org/officeDocument/2006/relationships/hyperlink" Target="https://relevant.software/blog/agile-software-development-lifecycl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The agile methodology</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5"/>
            <a:ext cx="5268177" cy="953830"/>
          </a:xfrm>
        </p:spPr>
        <p:txBody>
          <a:bodyPr>
            <a:normAutofit/>
          </a:bodyPr>
          <a:lstStyle/>
          <a:p>
            <a:pPr algn="l">
              <a:spcAft>
                <a:spcPts val="600"/>
              </a:spcAft>
            </a:pPr>
            <a:r>
              <a:rPr lang="en-US" sz="1800" dirty="0">
                <a:solidFill>
                  <a:srgbClr val="FFFFFF"/>
                </a:solidFill>
              </a:rPr>
              <a:t>Andrew Miller</a:t>
            </a:r>
          </a:p>
          <a:p>
            <a:pPr algn="l">
              <a:spcAft>
                <a:spcPts val="600"/>
              </a:spcAft>
            </a:pPr>
            <a:r>
              <a:rPr lang="en-US" sz="1800" baseline="30000" dirty="0">
                <a:solidFill>
                  <a:srgbClr val="FFFFFF"/>
                </a:solidFill>
              </a:rPr>
              <a:t>December 8th, 2022</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215900"/>
            <a:ext cx="9601200" cy="1485900"/>
          </a:xfrm>
        </p:spPr>
        <p:txBody>
          <a:bodyPr>
            <a:normAutofit/>
          </a:bodyPr>
          <a:lstStyle/>
          <a:p>
            <a:pPr algn="ctr"/>
            <a:r>
              <a:rPr lang="en-US" dirty="0"/>
              <a:t>Scrum Team Roles and Their Importance</a:t>
            </a:r>
          </a:p>
        </p:txBody>
      </p:sp>
      <p:sp>
        <p:nvSpPr>
          <p:cNvPr id="4" name="Content Placeholder 3">
            <a:extLst>
              <a:ext uri="{FF2B5EF4-FFF2-40B4-BE49-F238E27FC236}">
                <a16:creationId xmlns:a16="http://schemas.microsoft.com/office/drawing/2014/main" id="{0D2F3888-E281-DFE5-0CB6-3DF39CE64A18}"/>
              </a:ext>
            </a:extLst>
          </p:cNvPr>
          <p:cNvSpPr>
            <a:spLocks noGrp="1"/>
          </p:cNvSpPr>
          <p:nvPr>
            <p:ph idx="1"/>
          </p:nvPr>
        </p:nvSpPr>
        <p:spPr>
          <a:xfrm>
            <a:off x="1371600" y="1701800"/>
            <a:ext cx="9601200" cy="4940300"/>
          </a:xfrm>
        </p:spPr>
        <p:txBody>
          <a:bodyPr/>
          <a:lstStyle/>
          <a:p>
            <a:r>
              <a:rPr lang="en-US" sz="1800" b="1" dirty="0"/>
              <a:t>Scrum Master</a:t>
            </a:r>
            <a:r>
              <a:rPr lang="en-US" sz="1800" dirty="0"/>
              <a:t>: This role is responsible for implementing Scrum practices and making sure the project goals are realized and met. “</a:t>
            </a:r>
            <a:r>
              <a:rPr lang="en-US" sz="1800" b="0" i="0" dirty="0">
                <a:solidFill>
                  <a:srgbClr val="292929"/>
                </a:solidFill>
                <a:effectLst/>
                <a:latin typeface="source-serif-pro"/>
              </a:rPr>
              <a:t>The Scrum Master is responsible for helping people to understand Scrum theory, practices, rules and values.” (Schuurman, 2017). They also hold regular Scru</a:t>
            </a:r>
            <a:r>
              <a:rPr lang="en-US" sz="1800" dirty="0">
                <a:solidFill>
                  <a:srgbClr val="292929"/>
                </a:solidFill>
                <a:latin typeface="source-serif-pro"/>
              </a:rPr>
              <a:t>m meetings, make sure the product owner has the backlog organized, and helps team members with any roadblocks. </a:t>
            </a:r>
          </a:p>
          <a:p>
            <a:r>
              <a:rPr lang="en-US" sz="1800" b="1" dirty="0">
                <a:solidFill>
                  <a:srgbClr val="292929"/>
                </a:solidFill>
                <a:latin typeface="source-serif-pro"/>
              </a:rPr>
              <a:t>Product Owner</a:t>
            </a:r>
            <a:r>
              <a:rPr lang="en-US" sz="1800" dirty="0">
                <a:solidFill>
                  <a:srgbClr val="292929"/>
                </a:solidFill>
                <a:latin typeface="source-serif-pro"/>
              </a:rPr>
              <a:t>: The product owner acts as a liaison between the development team and the clients, stakeholders, upper management, etc. This ensures client needs are met and implemented into the project. </a:t>
            </a:r>
            <a:r>
              <a:rPr lang="en-US" sz="1800" dirty="0">
                <a:latin typeface="source-serif-pro"/>
              </a:rPr>
              <a:t>“</a:t>
            </a:r>
            <a:r>
              <a:rPr lang="en-US" sz="1800" b="0" i="0" dirty="0">
                <a:effectLst/>
                <a:latin typeface="Charlie Text"/>
              </a:rPr>
              <a:t>The product owner should not only understand the customer, but also have a vision for the value the scrum team is delivering to the customer.” (West, 2022). </a:t>
            </a:r>
            <a:r>
              <a:rPr lang="en-US" sz="1800" dirty="0">
                <a:solidFill>
                  <a:srgbClr val="292929"/>
                </a:solidFill>
                <a:latin typeface="source-serif-pro"/>
              </a:rPr>
              <a:t>They present the vision to the team and make sure the other team members are aware of it. Also, they are responsible for handling and ordering backlogs</a:t>
            </a:r>
            <a:r>
              <a:rPr lang="en-US" dirty="0">
                <a:solidFill>
                  <a:srgbClr val="292929"/>
                </a:solidFill>
                <a:latin typeface="source-serif-pro"/>
              </a:rPr>
              <a:t>. </a:t>
            </a:r>
          </a:p>
          <a:p>
            <a:r>
              <a:rPr lang="en-US" sz="1800" b="1" dirty="0"/>
              <a:t>Development Team</a:t>
            </a:r>
            <a:r>
              <a:rPr lang="en-US" sz="1800" dirty="0"/>
              <a:t>: This includes the developers and testers. This department works closely with the product owner to make sure the client needs are met properly. The developers take the vision and feedback from the product owner and implement it to the product. Then, the  testers use the subsequent feedback to ensure the product meets the client standards by way of quality assurance. </a:t>
            </a:r>
            <a:endParaRPr lang="en-US" sz="1800" b="1"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5540-AD2D-EE4E-259E-F82F2E3B73AE}"/>
              </a:ext>
            </a:extLst>
          </p:cNvPr>
          <p:cNvSpPr>
            <a:spLocks noGrp="1"/>
          </p:cNvSpPr>
          <p:nvPr>
            <p:ph type="title"/>
          </p:nvPr>
        </p:nvSpPr>
        <p:spPr>
          <a:xfrm>
            <a:off x="1371600" y="562970"/>
            <a:ext cx="9601200" cy="1485900"/>
          </a:xfrm>
        </p:spPr>
        <p:txBody>
          <a:bodyPr/>
          <a:lstStyle/>
          <a:p>
            <a:r>
              <a:rPr lang="en-US" dirty="0"/>
              <a:t>SDLC Phases and Agile</a:t>
            </a:r>
          </a:p>
        </p:txBody>
      </p:sp>
      <p:sp>
        <p:nvSpPr>
          <p:cNvPr id="3" name="Content Placeholder 2">
            <a:extLst>
              <a:ext uri="{FF2B5EF4-FFF2-40B4-BE49-F238E27FC236}">
                <a16:creationId xmlns:a16="http://schemas.microsoft.com/office/drawing/2014/main" id="{14C86D3C-4693-0C5D-593E-F591AD85E8B9}"/>
              </a:ext>
            </a:extLst>
          </p:cNvPr>
          <p:cNvSpPr>
            <a:spLocks noGrp="1"/>
          </p:cNvSpPr>
          <p:nvPr>
            <p:ph idx="1"/>
          </p:nvPr>
        </p:nvSpPr>
        <p:spPr>
          <a:xfrm>
            <a:off x="1371600" y="1378993"/>
            <a:ext cx="9601200" cy="4656730"/>
          </a:xfrm>
        </p:spPr>
        <p:txBody>
          <a:bodyPr>
            <a:normAutofit fontScale="92500" lnSpcReduction="20000"/>
          </a:bodyPr>
          <a:lstStyle/>
          <a:p>
            <a:r>
              <a:rPr lang="en-US" sz="2200" b="1" dirty="0"/>
              <a:t>Phase 1 - Planning: </a:t>
            </a:r>
            <a:r>
              <a:rPr lang="en-US" sz="2200" dirty="0"/>
              <a:t>The first phase is all about setting the project up for success. Agile helps with this phase because the work gets delegated among specialized teams. Work is divided into short sprints to make the process faster. Adaptability is stressed as important in case something needs to change or interrupts the project.</a:t>
            </a:r>
          </a:p>
          <a:p>
            <a:r>
              <a:rPr lang="en-US" sz="2200" b="1" dirty="0"/>
              <a:t>Phase 2 - Gather requirements/analysis: </a:t>
            </a:r>
            <a:r>
              <a:rPr lang="en-US" sz="2200" dirty="0"/>
              <a:t>The next phase entails understanding the requirement for the project. With agile, the product owner gathers all necessary information from clients. Also, regular Scrum meetings are held to discuss how to implement these needs.</a:t>
            </a:r>
          </a:p>
          <a:p>
            <a:r>
              <a:rPr lang="en-US" sz="2200" b="1" dirty="0"/>
              <a:t>Phase 3 – Design: </a:t>
            </a:r>
            <a:r>
              <a:rPr lang="en-US" sz="2200" dirty="0"/>
              <a:t>This is where the developers decide on how the project will be designed and what will or won’t work. This is based on deciding if customer needs are viable. With agile, feedback is given from clients and then applied to the design process. The customer needs are of utmost importance. “</a:t>
            </a:r>
            <a:r>
              <a:rPr lang="en-US" sz="2200" b="0" i="0" dirty="0">
                <a:solidFill>
                  <a:srgbClr val="000000"/>
                </a:solidFill>
                <a:effectLst/>
                <a:latin typeface="Gotham Pro"/>
              </a:rPr>
              <a:t>The Agile SDLC model emphasizes process adaptability and customer satisfaction by rapidly delivering a working software product.” (</a:t>
            </a:r>
            <a:r>
              <a:rPr lang="en-US" sz="2200" b="0" i="0" dirty="0" err="1">
                <a:solidFill>
                  <a:srgbClr val="000000"/>
                </a:solidFill>
                <a:effectLst/>
                <a:latin typeface="Gotham Pro"/>
              </a:rPr>
              <a:t>Dziuba</a:t>
            </a:r>
            <a:r>
              <a:rPr lang="en-US" sz="2200" b="0" i="0" dirty="0">
                <a:solidFill>
                  <a:srgbClr val="000000"/>
                </a:solidFill>
                <a:effectLst/>
                <a:latin typeface="Gotham Pro"/>
              </a:rPr>
              <a:t>, 2022).</a:t>
            </a:r>
          </a:p>
          <a:p>
            <a:r>
              <a:rPr lang="en-US" sz="2200" b="1" dirty="0">
                <a:solidFill>
                  <a:srgbClr val="000000"/>
                </a:solidFill>
                <a:latin typeface="Gotham Pro"/>
              </a:rPr>
              <a:t>Phase 4 – Implementation</a:t>
            </a:r>
            <a:r>
              <a:rPr lang="en-US" sz="2200" dirty="0">
                <a:solidFill>
                  <a:srgbClr val="000000"/>
                </a:solidFill>
                <a:latin typeface="Gotham Pro"/>
              </a:rPr>
              <a:t>: This is where the coding is done. The client’s expectations are implemented into the project as well. With Agile, the feedback from clients and stakeholders is analyzed to modify the code appropriately. Adaptability is highly important for the agile method.</a:t>
            </a:r>
            <a:endParaRPr lang="en-US" sz="2200" dirty="0"/>
          </a:p>
          <a:p>
            <a:endParaRPr lang="en-US" sz="1800" dirty="0"/>
          </a:p>
        </p:txBody>
      </p:sp>
    </p:spTree>
    <p:extLst>
      <p:ext uri="{BB962C8B-B14F-4D97-AF65-F5344CB8AC3E}">
        <p14:creationId xmlns:p14="http://schemas.microsoft.com/office/powerpoint/2010/main" val="2603391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94DCE-3184-DAA5-C8BF-1C6758ABA6A2}"/>
              </a:ext>
            </a:extLst>
          </p:cNvPr>
          <p:cNvSpPr>
            <a:spLocks noGrp="1"/>
          </p:cNvSpPr>
          <p:nvPr>
            <p:ph type="title"/>
          </p:nvPr>
        </p:nvSpPr>
        <p:spPr/>
        <p:txBody>
          <a:bodyPr/>
          <a:lstStyle/>
          <a:p>
            <a:r>
              <a:rPr lang="en-US" dirty="0"/>
              <a:t>SDLC Phases and Agile</a:t>
            </a:r>
          </a:p>
        </p:txBody>
      </p:sp>
      <p:sp>
        <p:nvSpPr>
          <p:cNvPr id="3" name="Content Placeholder 2">
            <a:extLst>
              <a:ext uri="{FF2B5EF4-FFF2-40B4-BE49-F238E27FC236}">
                <a16:creationId xmlns:a16="http://schemas.microsoft.com/office/drawing/2014/main" id="{AA7C6ED0-F9C4-D4EB-D440-1758B432C87B}"/>
              </a:ext>
            </a:extLst>
          </p:cNvPr>
          <p:cNvSpPr>
            <a:spLocks noGrp="1"/>
          </p:cNvSpPr>
          <p:nvPr>
            <p:ph idx="1"/>
          </p:nvPr>
        </p:nvSpPr>
        <p:spPr/>
        <p:txBody>
          <a:bodyPr/>
          <a:lstStyle/>
          <a:p>
            <a:r>
              <a:rPr lang="en-US" b="1" dirty="0"/>
              <a:t>Phase 5 – Testing: </a:t>
            </a:r>
            <a:r>
              <a:rPr lang="en-US" dirty="0"/>
              <a:t>Immediately after development, the product is tested for usability and for any bugs that may appear. The testers may collaborate with the developers to explain what is wrong. Collaboration is heavily encouraged with Agile. </a:t>
            </a:r>
          </a:p>
          <a:p>
            <a:r>
              <a:rPr lang="en-US" b="1" dirty="0"/>
              <a:t>Phase 6 - Deployment: </a:t>
            </a:r>
            <a:r>
              <a:rPr lang="en-US" dirty="0"/>
              <a:t>After testing, the product is deployed for clients to use. Testing is still done right afterwards to assure quality assurance after launch.</a:t>
            </a:r>
          </a:p>
          <a:p>
            <a:r>
              <a:rPr lang="en-US" b="1" dirty="0"/>
              <a:t>Phase 7 - Maintenance: </a:t>
            </a:r>
            <a:r>
              <a:rPr lang="en-US" dirty="0"/>
              <a:t>After the product has been released, regular maintenance takes places based on changing customers needs and complaints. The software is regularly updated to ensure a long lifespan for the product. </a:t>
            </a:r>
            <a:endParaRPr lang="en-US" b="1" dirty="0"/>
          </a:p>
        </p:txBody>
      </p:sp>
    </p:spTree>
    <p:extLst>
      <p:ext uri="{BB962C8B-B14F-4D97-AF65-F5344CB8AC3E}">
        <p14:creationId xmlns:p14="http://schemas.microsoft.com/office/powerpoint/2010/main" val="1765509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CE665-EB34-0BE7-B854-88F6DB08DF89}"/>
              </a:ext>
            </a:extLst>
          </p:cNvPr>
          <p:cNvSpPr>
            <a:spLocks noGrp="1"/>
          </p:cNvSpPr>
          <p:nvPr>
            <p:ph type="title"/>
          </p:nvPr>
        </p:nvSpPr>
        <p:spPr/>
        <p:txBody>
          <a:bodyPr/>
          <a:lstStyle/>
          <a:p>
            <a:r>
              <a:rPr lang="en-US" dirty="0"/>
              <a:t>The Waterfall Approach</a:t>
            </a:r>
          </a:p>
        </p:txBody>
      </p:sp>
      <p:sp>
        <p:nvSpPr>
          <p:cNvPr id="3" name="Content Placeholder 2">
            <a:extLst>
              <a:ext uri="{FF2B5EF4-FFF2-40B4-BE49-F238E27FC236}">
                <a16:creationId xmlns:a16="http://schemas.microsoft.com/office/drawing/2014/main" id="{69F2E858-C0F7-0970-C5BB-D29AB2A858EB}"/>
              </a:ext>
            </a:extLst>
          </p:cNvPr>
          <p:cNvSpPr>
            <a:spLocks noGrp="1"/>
          </p:cNvSpPr>
          <p:nvPr>
            <p:ph idx="1"/>
          </p:nvPr>
        </p:nvSpPr>
        <p:spPr/>
        <p:txBody>
          <a:bodyPr>
            <a:normAutofit lnSpcReduction="10000"/>
          </a:bodyPr>
          <a:lstStyle/>
          <a:p>
            <a:r>
              <a:rPr lang="en-US" dirty="0"/>
              <a:t>The Waterfall approach is quite different to the Agile approach. Firstly, adaptability and change is not stressed as much, leading to a more linear and rigid development process. So, if a client has a need during the process that changes the direction or time limit of the project, if may not be addressed as quicky if at all. Time limits and directions are more concrete from the beginning using this approach.</a:t>
            </a:r>
          </a:p>
          <a:p>
            <a:r>
              <a:rPr lang="en-US" dirty="0"/>
              <a:t>Secondly, there is little to no client involvement after the goal has been set. The project would have gone much differently, since the teams would not be receiving feedback from clients during development to implement. </a:t>
            </a:r>
          </a:p>
          <a:p>
            <a:r>
              <a:rPr lang="en-US" dirty="0"/>
              <a:t>Thirdly, there is little flexibility in terms of phases. “</a:t>
            </a:r>
            <a:r>
              <a:rPr lang="en-US" b="0" i="0" dirty="0">
                <a:solidFill>
                  <a:srgbClr val="333333"/>
                </a:solidFill>
                <a:effectLst/>
                <a:latin typeface="EuclidCircularB"/>
              </a:rPr>
              <a:t>Waterfall is not as flexible as Agile because each phase needs to be fully completed before moving on to the next phase.” (</a:t>
            </a:r>
            <a:r>
              <a:rPr lang="en-US" b="0" i="0" dirty="0" err="1">
                <a:solidFill>
                  <a:srgbClr val="333333"/>
                </a:solidFill>
                <a:effectLst/>
                <a:latin typeface="EuclidCircularB"/>
              </a:rPr>
              <a:t>Hoory</a:t>
            </a:r>
            <a:r>
              <a:rPr lang="en-US" dirty="0">
                <a:solidFill>
                  <a:srgbClr val="333333"/>
                </a:solidFill>
                <a:latin typeface="EuclidCircularB"/>
              </a:rPr>
              <a:t>,</a:t>
            </a:r>
            <a:r>
              <a:rPr lang="en-US" b="0" i="0" dirty="0">
                <a:solidFill>
                  <a:srgbClr val="333333"/>
                </a:solidFill>
                <a:effectLst/>
                <a:latin typeface="EuclidCircularB"/>
              </a:rPr>
              <a:t> Bottorff, 2022). A clear vision is required for the waterfall method due to this. The project would have been much different in terms of backtracking.</a:t>
            </a:r>
            <a:endParaRPr lang="en-US" dirty="0"/>
          </a:p>
          <a:p>
            <a:pPr marL="0" indent="0">
              <a:buNone/>
            </a:pPr>
            <a:endParaRPr lang="en-US" dirty="0"/>
          </a:p>
        </p:txBody>
      </p:sp>
    </p:spTree>
    <p:extLst>
      <p:ext uri="{BB962C8B-B14F-4D97-AF65-F5344CB8AC3E}">
        <p14:creationId xmlns:p14="http://schemas.microsoft.com/office/powerpoint/2010/main" val="1563553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BB647-264E-A3C5-651F-AA67FEB8AFC3}"/>
              </a:ext>
            </a:extLst>
          </p:cNvPr>
          <p:cNvSpPr>
            <a:spLocks noGrp="1"/>
          </p:cNvSpPr>
          <p:nvPr>
            <p:ph type="title"/>
          </p:nvPr>
        </p:nvSpPr>
        <p:spPr/>
        <p:txBody>
          <a:bodyPr/>
          <a:lstStyle/>
          <a:p>
            <a:r>
              <a:rPr lang="en-US" dirty="0"/>
              <a:t>Choosing an Approach</a:t>
            </a:r>
          </a:p>
        </p:txBody>
      </p:sp>
      <p:sp>
        <p:nvSpPr>
          <p:cNvPr id="3" name="Content Placeholder 2">
            <a:extLst>
              <a:ext uri="{FF2B5EF4-FFF2-40B4-BE49-F238E27FC236}">
                <a16:creationId xmlns:a16="http://schemas.microsoft.com/office/drawing/2014/main" id="{B5B5B5AD-CF59-FFF6-17BB-882BE7620CE5}"/>
              </a:ext>
            </a:extLst>
          </p:cNvPr>
          <p:cNvSpPr>
            <a:spLocks noGrp="1"/>
          </p:cNvSpPr>
          <p:nvPr>
            <p:ph idx="1"/>
          </p:nvPr>
        </p:nvSpPr>
        <p:spPr>
          <a:xfrm>
            <a:off x="1295400" y="1653084"/>
            <a:ext cx="9601200" cy="4693125"/>
          </a:xfrm>
        </p:spPr>
        <p:txBody>
          <a:bodyPr>
            <a:normAutofit/>
          </a:bodyPr>
          <a:lstStyle/>
          <a:p>
            <a:r>
              <a:rPr lang="en-US" dirty="0"/>
              <a:t>Both methods have their pros and cons. However, if I was picking the Waterfall Method, I would make sure my vision was clear from the start. Having a clear goal, knowing what the budget is, and having strict time limits are cornerstones of the Waterfall approach. In ways, this can be good because you have more certainty in the work you will be doing, the time required, and the budget required. </a:t>
            </a:r>
          </a:p>
          <a:p>
            <a:r>
              <a:rPr lang="en-US" dirty="0"/>
              <a:t>With choosing the Agile method, I would make sure I want to have a more flexible and collaborative approach to a project. Collaboration between teams is actively encouraged to develop the best quality product. Time limits or budgets may not be met as planned. However, this could go both ways. Often times, time and money is saved through this approach. Frequent client interaction is also a large part of this approach, allowing implementation of user needs during the process. “</a:t>
            </a:r>
            <a:r>
              <a:rPr lang="en-US" b="0" i="0" dirty="0">
                <a:solidFill>
                  <a:srgbClr val="333333"/>
                </a:solidFill>
                <a:effectLst/>
                <a:latin typeface="EuclidCircularB"/>
              </a:rPr>
              <a:t>A fundamental part of Agile is including clients in the project development at every step.” (</a:t>
            </a:r>
            <a:r>
              <a:rPr lang="en-US" b="0" i="0" dirty="0" err="1">
                <a:solidFill>
                  <a:srgbClr val="333333"/>
                </a:solidFill>
                <a:effectLst/>
                <a:latin typeface="EuclidCircularB"/>
              </a:rPr>
              <a:t>Hoory</a:t>
            </a:r>
            <a:r>
              <a:rPr lang="en-US" b="0" i="0" dirty="0">
                <a:solidFill>
                  <a:srgbClr val="333333"/>
                </a:solidFill>
                <a:effectLst/>
                <a:latin typeface="EuclidCircularB"/>
              </a:rPr>
              <a:t>, Bottorff, 2022). If something goes wrong or a feature needs to added or modified during the development process, agile allows this to happen</a:t>
            </a:r>
            <a:r>
              <a:rPr lang="en-US" b="0" i="0">
                <a:solidFill>
                  <a:srgbClr val="333333"/>
                </a:solidFill>
                <a:effectLst/>
                <a:latin typeface="EuclidCircularB"/>
              </a:rPr>
              <a:t>. </a:t>
            </a:r>
            <a:endParaRPr lang="en-US" dirty="0"/>
          </a:p>
        </p:txBody>
      </p:sp>
    </p:spTree>
    <p:extLst>
      <p:ext uri="{BB962C8B-B14F-4D97-AF65-F5344CB8AC3E}">
        <p14:creationId xmlns:p14="http://schemas.microsoft.com/office/powerpoint/2010/main" val="2003178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7E648-C797-6E56-7788-5FEE712BFC4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8AD296BA-8F01-ECCA-7132-8FFF0DD6B7D9}"/>
              </a:ext>
            </a:extLst>
          </p:cNvPr>
          <p:cNvSpPr>
            <a:spLocks noGrp="1"/>
          </p:cNvSpPr>
          <p:nvPr>
            <p:ph idx="1"/>
          </p:nvPr>
        </p:nvSpPr>
        <p:spPr>
          <a:xfrm>
            <a:off x="1371600" y="1890214"/>
            <a:ext cx="9601200" cy="4428699"/>
          </a:xfrm>
        </p:spPr>
        <p:txBody>
          <a:bodyPr>
            <a:normAutofit lnSpcReduction="10000"/>
          </a:bodyPr>
          <a:lstStyle/>
          <a:p>
            <a:pPr marL="0" indent="0">
              <a:buNone/>
            </a:pPr>
            <a:r>
              <a:rPr lang="en-US" dirty="0"/>
              <a:t>Schuurman, Robbin, (2017), The Scrum Master – Tasks, </a:t>
            </a:r>
            <a:r>
              <a:rPr lang="en-US" dirty="0" err="1"/>
              <a:t>Accounta</a:t>
            </a:r>
            <a:r>
              <a:rPr lang="en-US" dirty="0"/>
              <a:t>, </a:t>
            </a:r>
            <a:r>
              <a:rPr lang="en-US" dirty="0" err="1"/>
              <a:t>bilities</a:t>
            </a:r>
            <a:r>
              <a:rPr lang="en-US" dirty="0"/>
              <a:t>, Skills &amp; 	Traits, </a:t>
            </a:r>
            <a:r>
              <a:rPr lang="en-US" i="1" dirty="0"/>
              <a:t>Medium</a:t>
            </a:r>
            <a:r>
              <a:rPr lang="en-US" dirty="0"/>
              <a:t>, </a:t>
            </a:r>
            <a:r>
              <a:rPr lang="en-US" dirty="0">
                <a:hlinkClick r:id="rId2"/>
              </a:rPr>
              <a:t>https://medium.com/the-value-maximizers/the-scrum-  	master-tasks-accountabilities-skills-traits-916c22255580</a:t>
            </a:r>
            <a:endParaRPr lang="en-US" dirty="0"/>
          </a:p>
          <a:p>
            <a:pPr marL="0" indent="0">
              <a:buNone/>
            </a:pPr>
            <a:r>
              <a:rPr lang="en-US" dirty="0"/>
              <a:t>West, Dave, (2022), Scrum roles and the truth about job titles in scrum, </a:t>
            </a:r>
            <a:r>
              <a:rPr lang="en-US" i="1" dirty="0"/>
              <a:t>Atlassian</a:t>
            </a:r>
            <a:r>
              <a:rPr lang="en-US" dirty="0"/>
              <a:t>,</a:t>
            </a:r>
          </a:p>
          <a:p>
            <a:pPr marL="0" indent="0">
              <a:buNone/>
            </a:pPr>
            <a:r>
              <a:rPr lang="en-US" dirty="0"/>
              <a:t>	</a:t>
            </a:r>
            <a:r>
              <a:rPr lang="en-US" dirty="0">
                <a:hlinkClick r:id="rId3"/>
              </a:rPr>
              <a:t>https://www.atlassian.com/agile/scrum/roles</a:t>
            </a:r>
            <a:endParaRPr lang="en-US" dirty="0"/>
          </a:p>
          <a:p>
            <a:pPr marL="0" indent="0">
              <a:buNone/>
            </a:pPr>
            <a:r>
              <a:rPr lang="en-US" dirty="0"/>
              <a:t> </a:t>
            </a:r>
            <a:r>
              <a:rPr lang="en-US" dirty="0" err="1"/>
              <a:t>Dziuba</a:t>
            </a:r>
            <a:r>
              <a:rPr lang="en-US" dirty="0"/>
              <a:t>, Anna, (2022), Agile Software Development Lifecycle Phases Explained, </a:t>
            </a:r>
          </a:p>
          <a:p>
            <a:pPr marL="0" indent="0">
              <a:buNone/>
            </a:pPr>
            <a:r>
              <a:rPr lang="en-US" dirty="0"/>
              <a:t>	</a:t>
            </a:r>
            <a:r>
              <a:rPr lang="en-US" i="1" dirty="0"/>
              <a:t>Relevant</a:t>
            </a:r>
            <a:r>
              <a:rPr lang="en-US" dirty="0"/>
              <a:t>, </a:t>
            </a:r>
            <a:r>
              <a:rPr lang="en-US" dirty="0">
                <a:hlinkClick r:id="rId4"/>
              </a:rPr>
              <a:t>https://relevant.software/blog/agile-software-development-lifecycle-</a:t>
            </a:r>
            <a:r>
              <a:rPr lang="en-US" dirty="0"/>
              <a:t>	phases-explained/</a:t>
            </a:r>
          </a:p>
          <a:p>
            <a:pPr marL="0" indent="0">
              <a:buNone/>
            </a:pPr>
            <a:endParaRPr lang="en-US" dirty="0"/>
          </a:p>
          <a:p>
            <a:pPr marL="0" indent="0">
              <a:buNone/>
            </a:pPr>
            <a:r>
              <a:rPr lang="en-US" dirty="0" err="1"/>
              <a:t>Hoory</a:t>
            </a:r>
            <a:r>
              <a:rPr lang="en-US" dirty="0"/>
              <a:t>, </a:t>
            </a:r>
            <a:r>
              <a:rPr lang="en-US" dirty="0" err="1"/>
              <a:t>Leeron</a:t>
            </a:r>
            <a:r>
              <a:rPr lang="en-US" dirty="0"/>
              <a:t> &amp; Bottorff, Cassie, (2022), Agile Vs. Waterfall: Which Project 	Management Methodology Is Best For You?, </a:t>
            </a:r>
            <a:r>
              <a:rPr lang="en-US" i="1" dirty="0"/>
              <a:t>Forbes</a:t>
            </a:r>
            <a:r>
              <a:rPr lang="en-US" dirty="0"/>
              <a:t>, 	https://www.forbes.com/advisor/business/agile-vs-waterfall-methodology/</a:t>
            </a:r>
          </a:p>
        </p:txBody>
      </p:sp>
    </p:spTree>
    <p:extLst>
      <p:ext uri="{BB962C8B-B14F-4D97-AF65-F5344CB8AC3E}">
        <p14:creationId xmlns:p14="http://schemas.microsoft.com/office/powerpoint/2010/main" val="112429577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116</TotalTime>
  <Words>1167</Words>
  <Application>Microsoft Office PowerPoint</Application>
  <PresentationFormat>Widescreen</PresentationFormat>
  <Paragraphs>31</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Calibri</vt:lpstr>
      <vt:lpstr>Charlie Text</vt:lpstr>
      <vt:lpstr>EuclidCircularB</vt:lpstr>
      <vt:lpstr>Franklin Gothic Book</vt:lpstr>
      <vt:lpstr>Gotham Pro</vt:lpstr>
      <vt:lpstr>source-serif-pro</vt:lpstr>
      <vt:lpstr>Crop</vt:lpstr>
      <vt:lpstr>The agile methodology</vt:lpstr>
      <vt:lpstr>Scrum Team Roles and Their Importance</vt:lpstr>
      <vt:lpstr>SDLC Phases and Agile</vt:lpstr>
      <vt:lpstr>SDLC Phases and Agile</vt:lpstr>
      <vt:lpstr>The Waterfall Approach</vt:lpstr>
      <vt:lpstr>Choosing an Approach</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agile methodology</dc:title>
  <dc:creator>Andrew Miller</dc:creator>
  <cp:lastModifiedBy>Andrew Miller</cp:lastModifiedBy>
  <cp:revision>2</cp:revision>
  <dcterms:created xsi:type="dcterms:W3CDTF">2022-12-10T07:03:21Z</dcterms:created>
  <dcterms:modified xsi:type="dcterms:W3CDTF">2022-12-10T09:00:44Z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